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2" r:id="rId2"/>
    <p:sldId id="270" r:id="rId3"/>
    <p:sldId id="271" r:id="rId4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DBF1"/>
    <a:srgbClr val="5C6970"/>
    <a:srgbClr val="43C0FF"/>
    <a:srgbClr val="008ED3"/>
    <a:srgbClr val="79736D"/>
    <a:srgbClr val="0D131A"/>
    <a:srgbClr val="0083C3"/>
    <a:srgbClr val="0085CA"/>
    <a:srgbClr val="2D2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5"/>
    <p:restoredTop sz="94595"/>
  </p:normalViewPr>
  <p:slideViewPr>
    <p:cSldViewPr snapToGrid="0">
      <p:cViewPr varScale="1">
        <p:scale>
          <a:sx n="144" d="100"/>
          <a:sy n="144" d="100"/>
        </p:scale>
        <p:origin x="5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3FA6F-752D-413D-8671-8023634ABE2B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250E4-CE39-4108-9B1F-4708F065F1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477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DC51C-E7D2-374D-9A3D-CDCF254C7A0D}" type="datetimeFigureOut">
              <a:rPr kumimoji="1" lang="zh-TW" altLang="en-US" smtClean="0"/>
              <a:t>2022/11/18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F770E-C2B0-004C-A5BC-FB4976466AB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0786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page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圖片版面配置區 3"/>
          <p:cNvSpPr>
            <a:spLocks noGrp="1"/>
          </p:cNvSpPr>
          <p:nvPr>
            <p:ph type="pic" sz="quarter" idx="19"/>
          </p:nvPr>
        </p:nvSpPr>
        <p:spPr>
          <a:xfrm>
            <a:off x="5036694" y="322647"/>
            <a:ext cx="1604409" cy="20112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zh-TW" altLang="en-US" dirty="0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8"/>
          </p:nvPr>
        </p:nvSpPr>
        <p:spPr>
          <a:xfrm>
            <a:off x="848405" y="2994041"/>
            <a:ext cx="2990850" cy="1817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zh-TW" altLang="en-US" dirty="0"/>
          </a:p>
        </p:txBody>
      </p:sp>
      <p:grpSp>
        <p:nvGrpSpPr>
          <p:cNvPr id="9" name="群組 22"/>
          <p:cNvGrpSpPr>
            <a:grpSpLocks/>
          </p:cNvGrpSpPr>
          <p:nvPr userDrawn="1"/>
        </p:nvGrpSpPr>
        <p:grpSpPr bwMode="auto">
          <a:xfrm>
            <a:off x="7508701" y="4660101"/>
            <a:ext cx="1571264" cy="429052"/>
            <a:chOff x="7349791" y="4835638"/>
            <a:chExt cx="1570930" cy="427787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2" b="-27812"/>
            <a:stretch>
              <a:fillRect/>
            </a:stretch>
          </p:blipFill>
          <p:spPr bwMode="auto">
            <a:xfrm>
              <a:off x="7615249" y="483563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7349791" y="5079304"/>
              <a:ext cx="1570930" cy="1841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600" i="1" dirty="0"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600" i="1" dirty="0">
                <a:latin typeface="+mj-lt"/>
                <a:cs typeface="Noto Sans Arabic Cond ExtLt" panose="020B0306040504020204" pitchFamily="34"/>
              </a:endParaRPr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1" y="0"/>
            <a:ext cx="490594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版面配置區 10"/>
          <p:cNvSpPr>
            <a:spLocks noGrp="1"/>
          </p:cNvSpPr>
          <p:nvPr>
            <p:ph type="body" sz="quarter" idx="13" hasCustomPrompt="1"/>
          </p:nvPr>
        </p:nvSpPr>
        <p:spPr>
          <a:xfrm>
            <a:off x="793463" y="359240"/>
            <a:ext cx="304928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TW" alt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US" altLang="zh-TW" dirty="0"/>
              <a:t>Page Title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5" hasCustomPrompt="1"/>
          </p:nvPr>
        </p:nvSpPr>
        <p:spPr>
          <a:xfrm>
            <a:off x="848405" y="1664127"/>
            <a:ext cx="2344501" cy="1089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TW" altLang="en-US" sz="800" dirty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zh-TW" dirty="0"/>
              <a:t>content</a:t>
            </a:r>
            <a:endParaRPr lang="zh-TW" altLang="en-US" dirty="0"/>
          </a:p>
        </p:txBody>
      </p:sp>
      <p:sp>
        <p:nvSpPr>
          <p:cNvPr id="20" name="文字版面配置區 11"/>
          <p:cNvSpPr>
            <a:spLocks noGrp="1"/>
          </p:cNvSpPr>
          <p:nvPr>
            <p:ph type="body" sz="quarter" idx="16" hasCustomPrompt="1"/>
          </p:nvPr>
        </p:nvSpPr>
        <p:spPr>
          <a:xfrm>
            <a:off x="6764040" y="885668"/>
            <a:ext cx="2154088" cy="1089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TW" altLang="en-US" sz="800" dirty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zh-TW" dirty="0"/>
              <a:t>content</a:t>
            </a:r>
            <a:endParaRPr lang="zh-TW" altLang="en-US" dirty="0"/>
          </a:p>
        </p:txBody>
      </p:sp>
      <p:sp>
        <p:nvSpPr>
          <p:cNvPr id="21" name="文字版面配置區 11"/>
          <p:cNvSpPr>
            <a:spLocks noGrp="1"/>
          </p:cNvSpPr>
          <p:nvPr>
            <p:ph type="body" sz="quarter" idx="17" hasCustomPrompt="1"/>
          </p:nvPr>
        </p:nvSpPr>
        <p:spPr>
          <a:xfrm>
            <a:off x="5036695" y="2473350"/>
            <a:ext cx="2145156" cy="612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TW" altLang="en-US" sz="800" dirty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zh-TW" dirty="0"/>
              <a:t>content</a:t>
            </a:r>
            <a:endParaRPr lang="zh-TW" altLang="en-US" dirty="0"/>
          </a:p>
        </p:txBody>
      </p:sp>
      <p:sp>
        <p:nvSpPr>
          <p:cNvPr id="29" name="圖片版面配置區 3"/>
          <p:cNvSpPr>
            <a:spLocks noGrp="1"/>
          </p:cNvSpPr>
          <p:nvPr>
            <p:ph type="pic" sz="quarter" idx="20"/>
          </p:nvPr>
        </p:nvSpPr>
        <p:spPr>
          <a:xfrm>
            <a:off x="7313719" y="2134170"/>
            <a:ext cx="1604409" cy="2323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zh-TW" altLang="en-US" dirty="0"/>
          </a:p>
        </p:txBody>
      </p:sp>
      <p:sp>
        <p:nvSpPr>
          <p:cNvPr id="30" name="文字版面配置區 11"/>
          <p:cNvSpPr>
            <a:spLocks noGrp="1"/>
          </p:cNvSpPr>
          <p:nvPr>
            <p:ph type="body" sz="quarter" idx="21" hasCustomPrompt="1"/>
          </p:nvPr>
        </p:nvSpPr>
        <p:spPr>
          <a:xfrm>
            <a:off x="5036695" y="3206774"/>
            <a:ext cx="2145156" cy="1604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altLang="zh-TW" sz="800" i="1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zh-TW" dirty="0" smtClean="0"/>
              <a:t>Customer Testimonial</a:t>
            </a:r>
            <a:endParaRPr lang="en-US" altLang="zh-TW" dirty="0"/>
          </a:p>
        </p:txBody>
      </p:sp>
      <p:sp>
        <p:nvSpPr>
          <p:cNvPr id="31" name="圖片版面配置區 3"/>
          <p:cNvSpPr>
            <a:spLocks noGrp="1"/>
          </p:cNvSpPr>
          <p:nvPr>
            <p:ph type="pic" sz="quarter" idx="22" hasCustomPrompt="1"/>
          </p:nvPr>
        </p:nvSpPr>
        <p:spPr>
          <a:xfrm>
            <a:off x="3324774" y="1061813"/>
            <a:ext cx="1466301" cy="1691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altLang="zh-TW" dirty="0" smtClean="0"/>
              <a:t>Product Image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 flipV="1">
            <a:off x="165922" y="1710772"/>
            <a:ext cx="0" cy="34554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版面配置區 11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-810967" y="1211764"/>
            <a:ext cx="2154088" cy="44904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buNone/>
              <a:defRPr lang="en-US" altLang="zh-TW" sz="900" b="1" dirty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altLang="zh-TW" dirty="0" smtClean="0"/>
              <a:t>Success Stories</a:t>
            </a:r>
          </a:p>
          <a:p>
            <a:pPr lvl="0"/>
            <a:r>
              <a:rPr lang="en-US" altLang="zh-TW" dirty="0" smtClean="0"/>
              <a:t>Application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678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2"/>
          <p:cNvGrpSpPr>
            <a:grpSpLocks/>
          </p:cNvGrpSpPr>
          <p:nvPr userDrawn="1"/>
        </p:nvGrpSpPr>
        <p:grpSpPr bwMode="auto">
          <a:xfrm>
            <a:off x="7508702" y="4660096"/>
            <a:ext cx="1571264" cy="429052"/>
            <a:chOff x="7349790" y="4835638"/>
            <a:chExt cx="1570929" cy="42778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22" b="-27812"/>
            <a:stretch>
              <a:fillRect/>
            </a:stretch>
          </p:blipFill>
          <p:spPr bwMode="auto">
            <a:xfrm>
              <a:off x="7615249" y="4835638"/>
              <a:ext cx="1175772" cy="302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7349790" y="5079302"/>
              <a:ext cx="1570929" cy="1841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600" i="1" dirty="0">
                  <a:latin typeface="+mj-lt"/>
                  <a:ea typeface="Noto Sans Sinhala ExtCond Thin" panose="020B0206040504020204" pitchFamily="34"/>
                  <a:cs typeface="Noto Sans Arabic Cond ExtLt" panose="020B0306040504020204" pitchFamily="34"/>
                </a:rPr>
                <a:t>Copyright © Lumens. All rights reserved.</a:t>
              </a:r>
              <a:endParaRPr lang="zh-TW" altLang="en-US" sz="600" i="1" dirty="0">
                <a:latin typeface="+mj-lt"/>
                <a:cs typeface="Noto Sans Arabic Cond ExtLt" panose="020B0306040504020204" pitchFamily="34"/>
              </a:endParaRPr>
            </a:p>
          </p:txBody>
        </p:sp>
      </p:grpSp>
      <p:sp>
        <p:nvSpPr>
          <p:cNvPr id="7" name="圖片版面配置區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676775" cy="51435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cxnSp>
        <p:nvCxnSpPr>
          <p:cNvPr id="11" name="直線接點 10"/>
          <p:cNvCxnSpPr/>
          <p:nvPr userDrawn="1"/>
        </p:nvCxnSpPr>
        <p:spPr>
          <a:xfrm>
            <a:off x="4886325" y="1728788"/>
            <a:ext cx="0" cy="957263"/>
          </a:xfrm>
          <a:prstGeom prst="line">
            <a:avLst/>
          </a:prstGeom>
          <a:ln w="76200">
            <a:solidFill>
              <a:srgbClr val="0083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版面配置區 19"/>
          <p:cNvSpPr>
            <a:spLocks noGrp="1"/>
          </p:cNvSpPr>
          <p:nvPr>
            <p:ph type="body" sz="quarter" idx="11" hasCustomPrompt="1"/>
          </p:nvPr>
        </p:nvSpPr>
        <p:spPr>
          <a:xfrm>
            <a:off x="5010149" y="1714500"/>
            <a:ext cx="3476625" cy="5905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rgbClr val="0083CD"/>
                </a:solidFill>
              </a:defRPr>
            </a:lvl1pPr>
          </a:lstStyle>
          <a:p>
            <a:pPr lvl="0"/>
            <a:r>
              <a:rPr lang="en-US" altLang="zh-TW" dirty="0" smtClean="0"/>
              <a:t>APPLICATION</a:t>
            </a:r>
            <a:endParaRPr lang="zh-TW" altLang="en-US" dirty="0"/>
          </a:p>
        </p:txBody>
      </p:sp>
      <p:sp>
        <p:nvSpPr>
          <p:cNvPr id="23" name="文字方塊 22"/>
          <p:cNvSpPr txBox="1"/>
          <p:nvPr userDrawn="1"/>
        </p:nvSpPr>
        <p:spPr>
          <a:xfrm>
            <a:off x="5010149" y="238708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 smtClean="0"/>
              <a:t>Case</a:t>
            </a:r>
            <a:r>
              <a:rPr lang="en-US" altLang="zh-TW" sz="1800" baseline="0" dirty="0" smtClean="0"/>
              <a:t> Study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7261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18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6" b="8766"/>
          <a:stretch>
            <a:fillRect/>
          </a:stretch>
        </p:blipFill>
        <p:spPr/>
      </p:pic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5010149" y="1714500"/>
            <a:ext cx="3756164" cy="590551"/>
          </a:xfrm>
        </p:spPr>
        <p:txBody>
          <a:bodyPr/>
          <a:lstStyle/>
          <a:p>
            <a:r>
              <a:rPr lang="en-US" altLang="zh-TW" dirty="0" smtClean="0"/>
              <a:t>House of Worship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574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rot="5400000">
            <a:off x="1606892" y="549034"/>
            <a:ext cx="245297" cy="17622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" y="0"/>
            <a:ext cx="490594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93463" y="361152"/>
            <a:ext cx="316278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TW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Church in </a:t>
            </a:r>
            <a:r>
              <a:rPr lang="en-US" altLang="zh-TW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Gyeonggi</a:t>
            </a:r>
            <a:endParaRPr lang="en-US" altLang="zh-TW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TW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Korea</a:t>
            </a:r>
            <a:endParaRPr lang="en-US" altLang="zh-TW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8405" y="1314296"/>
            <a:ext cx="29943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Product: VC-A60S, VS-K20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rot="16200000">
            <a:off x="-555767" y="965300"/>
            <a:ext cx="1577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zh-TW" sz="900" b="1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Success Stories</a:t>
            </a:r>
            <a:endParaRPr lang="en-US" altLang="zh-TW" sz="900" b="1" dirty="0">
              <a:solidFill>
                <a:schemeClr val="bg1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algn="r">
              <a:defRPr/>
            </a:pPr>
            <a:r>
              <a:rPr lang="en-US" altLang="zh-TW" sz="900" dirty="0" smtClean="0">
                <a:solidFill>
                  <a:schemeClr val="bg1"/>
                </a:solidFill>
              </a:rPr>
              <a:t>House of Worship</a:t>
            </a:r>
            <a:endParaRPr lang="en-US" altLang="zh-TW" sz="900" dirty="0">
              <a:solidFill>
                <a:schemeClr val="bg1"/>
              </a:solidFill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 bwMode="auto">
          <a:xfrm>
            <a:off x="793463" y="1668192"/>
            <a:ext cx="2923771" cy="11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483" tIns="30242" rIns="60483" bIns="30242">
            <a:no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70000"/>
              <a:buFont typeface="Wingdings" panose="05000000000000000000" pitchFamily="2" charset="2"/>
              <a:buChar char="n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50000"/>
              </a:lnSpc>
              <a:spcBef>
                <a:spcPts val="0"/>
              </a:spcBef>
              <a:spcAft>
                <a:spcPts val="529"/>
              </a:spcAft>
              <a:buClr>
                <a:srgbClr val="558ED5"/>
              </a:buClr>
              <a:buSzPct val="70000"/>
              <a:buNone/>
              <a:defRPr/>
            </a:pPr>
            <a:r>
              <a:rPr lang="en-US" altLang="zh-TW" sz="700" dirty="0">
                <a:solidFill>
                  <a:schemeClr val="tx1"/>
                </a:solidFill>
                <a:latin typeface="Arial" charset="0"/>
                <a:cs typeface="Arial" charset="0"/>
              </a:rPr>
              <a:t>PTZ Camera VC-A60S are installed in the main church hall to capture speakers and audience for live production and live streaming.</a:t>
            </a: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spcAft>
                <a:spcPts val="529"/>
              </a:spcAft>
              <a:buClr>
                <a:srgbClr val="558ED5"/>
              </a:buClr>
              <a:buSzPct val="70000"/>
              <a:buNone/>
              <a:defRPr/>
            </a:pPr>
            <a:r>
              <a:rPr lang="en-US" altLang="zh-TW" sz="700" dirty="0">
                <a:solidFill>
                  <a:schemeClr val="tx1"/>
                </a:solidFill>
                <a:latin typeface="Arial" charset="0"/>
                <a:cs typeface="Arial" charset="0"/>
              </a:rPr>
              <a:t>The space of the main church hall is considerable ample that the VC-A60S 30x optical zoom is a critical function for capturing desired views, and the primary connection is via optical fiber</a:t>
            </a: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spcAft>
                <a:spcPts val="529"/>
              </a:spcAft>
              <a:buClr>
                <a:srgbClr val="558ED5"/>
              </a:buClr>
              <a:buSzPct val="70000"/>
              <a:buNone/>
              <a:defRPr/>
            </a:pPr>
            <a:r>
              <a:rPr lang="en-US" altLang="zh-TW" sz="700" dirty="0">
                <a:solidFill>
                  <a:schemeClr val="tx1"/>
                </a:solidFill>
                <a:latin typeface="Arial" charset="0"/>
                <a:cs typeface="Arial" charset="0"/>
              </a:rPr>
              <a:t>The camera controller VS-KB20 is able to control PTZ through RS232 daisy chain. </a:t>
            </a:r>
          </a:p>
        </p:txBody>
      </p:sp>
      <p:cxnSp>
        <p:nvCxnSpPr>
          <p:cNvPr id="6" name="直線接點 5"/>
          <p:cNvCxnSpPr/>
          <p:nvPr/>
        </p:nvCxnSpPr>
        <p:spPr>
          <a:xfrm flipV="1">
            <a:off x="165922" y="1710772"/>
            <a:ext cx="0" cy="34554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2047"/>
          <p:cNvSpPr>
            <a:spLocks noChangeArrowheads="1"/>
          </p:cNvSpPr>
          <p:nvPr/>
        </p:nvSpPr>
        <p:spPr bwMode="auto">
          <a:xfrm>
            <a:off x="5129458" y="3696930"/>
            <a:ext cx="3504332" cy="69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650" tIns="40325" rIns="80650" bIns="40325">
            <a:spAutoFit/>
          </a:bodyPr>
          <a:lstStyle/>
          <a:p>
            <a:r>
              <a:rPr lang="en-US" altLang="zh-TW" sz="800" i="1" dirty="0">
                <a:solidFill>
                  <a:schemeClr val="accent5"/>
                </a:solidFill>
              </a:rPr>
              <a:t>“Ministers and church staff are very satisfied with the high image quality, reasonable price, and stability. 30x optical zoom is essential due to space is large.” </a:t>
            </a:r>
          </a:p>
          <a:p>
            <a:endParaRPr lang="en-US" altLang="zh-TW" sz="800" i="1" dirty="0" smtClean="0">
              <a:solidFill>
                <a:schemeClr val="accent5"/>
              </a:solidFill>
            </a:endParaRPr>
          </a:p>
          <a:p>
            <a:r>
              <a:rPr lang="en-US" altLang="zh-TW" sz="800" b="1" dirty="0">
                <a:solidFill>
                  <a:schemeClr val="accent5"/>
                </a:solidFill>
              </a:rPr>
              <a:t>Customer </a:t>
            </a:r>
            <a:r>
              <a:rPr lang="en-US" altLang="zh-TW" sz="800" b="1" dirty="0" smtClean="0">
                <a:solidFill>
                  <a:schemeClr val="accent5"/>
                </a:solidFill>
              </a:rPr>
              <a:t>Testimonial</a:t>
            </a:r>
            <a:endParaRPr lang="en-US" altLang="zh-TW" sz="800" b="1" dirty="0">
              <a:solidFill>
                <a:schemeClr val="accent5"/>
              </a:solidFill>
            </a:endParaRPr>
          </a:p>
        </p:txBody>
      </p:sp>
      <p:pic>
        <p:nvPicPr>
          <p:cNvPr id="22" name="Picture 2" descr="C:\Users\Isaac.Chen\Desktop\Sucessful story\Sucessful story\24.Gyeonggi Church_A60S\K CHURCH3 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3" y="3274974"/>
            <a:ext cx="3173158" cy="15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Isaac.Chen\Desktop\Sucessful story\Sucessful story\24.Gyeonggi Church_A60S\K CHURCH1 MED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65" y="1560517"/>
            <a:ext cx="3596925" cy="182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3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rot="5400000">
            <a:off x="1606892" y="549034"/>
            <a:ext cx="245297" cy="17622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" y="0"/>
            <a:ext cx="490594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93463" y="361152"/>
            <a:ext cx="316278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TW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Church in </a:t>
            </a:r>
            <a:r>
              <a:rPr lang="en-US" altLang="zh-TW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Gyeonggi</a:t>
            </a:r>
            <a:endParaRPr lang="en-US" altLang="zh-TW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TW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Korea</a:t>
            </a:r>
            <a:endParaRPr lang="en-US" altLang="zh-TW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8405" y="1314296"/>
            <a:ext cx="29943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Product: VC-A60S, VS-K20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rot="16200000">
            <a:off x="-555767" y="965300"/>
            <a:ext cx="1577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zh-TW" sz="900" b="1" dirty="0" smtClean="0">
                <a:solidFill>
                  <a:schemeClr val="bg1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Success Stories</a:t>
            </a:r>
            <a:endParaRPr lang="en-US" altLang="zh-TW" sz="900" b="1" dirty="0">
              <a:solidFill>
                <a:schemeClr val="bg1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algn="r">
              <a:defRPr/>
            </a:pPr>
            <a:r>
              <a:rPr lang="en-US" altLang="zh-TW" sz="900" dirty="0" smtClean="0">
                <a:solidFill>
                  <a:schemeClr val="bg1"/>
                </a:solidFill>
              </a:rPr>
              <a:t>House of Worship</a:t>
            </a:r>
            <a:endParaRPr lang="en-US" altLang="zh-TW" sz="900" dirty="0">
              <a:solidFill>
                <a:schemeClr val="bg1"/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 flipV="1">
            <a:off x="165922" y="1710772"/>
            <a:ext cx="0" cy="34554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群組 11"/>
          <p:cNvGrpSpPr/>
          <p:nvPr/>
        </p:nvGrpSpPr>
        <p:grpSpPr>
          <a:xfrm>
            <a:off x="3726362" y="1149966"/>
            <a:ext cx="4850293" cy="3668978"/>
            <a:chOff x="2195736" y="648102"/>
            <a:chExt cx="4850293" cy="3668978"/>
          </a:xfrm>
        </p:grpSpPr>
        <p:sp>
          <p:nvSpPr>
            <p:cNvPr id="13" name="文字方塊 12"/>
            <p:cNvSpPr txBox="1"/>
            <p:nvPr/>
          </p:nvSpPr>
          <p:spPr>
            <a:xfrm>
              <a:off x="3068882" y="1394222"/>
              <a:ext cx="53554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800" dirty="0" smtClean="0">
                  <a:solidFill>
                    <a:srgbClr val="FF0000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SDI</a:t>
              </a:r>
              <a:endParaRPr lang="zh-TW" altLang="en-US" sz="8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14" name="直線接點 13"/>
            <p:cNvCxnSpPr>
              <a:stCxn id="24" idx="3"/>
            </p:cNvCxnSpPr>
            <p:nvPr/>
          </p:nvCxnSpPr>
          <p:spPr>
            <a:xfrm>
              <a:off x="3068883" y="1419622"/>
              <a:ext cx="612549" cy="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4399457" y="1567520"/>
              <a:ext cx="0" cy="52218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 flipH="1">
              <a:off x="4394695" y="2087293"/>
              <a:ext cx="43812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/>
            <p:nvPr/>
          </p:nvSpPr>
          <p:spPr>
            <a:xfrm>
              <a:off x="2293924" y="648102"/>
              <a:ext cx="1682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" b="1" dirty="0" smtClean="0">
                  <a:solidFill>
                    <a:schemeClr val="tx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Lumens PTZ Camera</a:t>
              </a:r>
            </a:p>
            <a:p>
              <a:r>
                <a:rPr lang="en-US" altLang="zh-TW" sz="800" dirty="0" smtClean="0">
                  <a:solidFill>
                    <a:schemeClr val="tx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VC-A60S</a:t>
              </a:r>
              <a:endParaRPr lang="zh-TW" altLang="en-US" sz="8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pic>
          <p:nvPicPr>
            <p:cNvPr id="21" name="Picture 2" descr="C:\Users\Isaac.Chen\Desktop\image (3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12708" y="1199566"/>
              <a:ext cx="57606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C:\Users\Isaac.Chen\Desktop\VC-A60S-W_Sid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924" y="987574"/>
              <a:ext cx="774959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C:\Users\Isaac.Chen\Desktop\Img source\Lumens\VS-K2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3499189"/>
              <a:ext cx="1052950" cy="789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C:\Users\Isaac.Chen\Desktop\Lumantek ez_pro_vs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597" y="1803491"/>
              <a:ext cx="768259" cy="768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C:\Users\Isaac.Chen\Desktop\VC-A60S-W_Sid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686" y="2139702"/>
              <a:ext cx="774959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C:\Users\Isaac.Chen\Desktop\Img source\display_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4883" y="2656134"/>
              <a:ext cx="547552" cy="444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C:\Users\Isaac.Chen\Desktop\Img source\display_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4882" y="1240704"/>
              <a:ext cx="547553" cy="547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Isaac.Chen\Desktop\image (3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12708" y="2452990"/>
              <a:ext cx="57606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直線接點 30"/>
            <p:cNvCxnSpPr/>
            <p:nvPr/>
          </p:nvCxnSpPr>
          <p:spPr>
            <a:xfrm>
              <a:off x="3068882" y="2675184"/>
              <a:ext cx="612549" cy="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098886" y="1572023"/>
              <a:ext cx="306274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4096505" y="2830197"/>
              <a:ext cx="306274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4399457" y="2316172"/>
              <a:ext cx="0" cy="52218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/>
            <p:nvPr/>
          </p:nvCxnSpPr>
          <p:spPr>
            <a:xfrm flipH="1">
              <a:off x="4394695" y="2320665"/>
              <a:ext cx="43812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2692515" y="3029054"/>
              <a:ext cx="0" cy="62281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>
              <a:off x="2692937" y="1828294"/>
              <a:ext cx="0" cy="31140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2" descr="C:\Users\Isaac.Chen\Desktop\Img source\Audio mixer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194" y="3548949"/>
              <a:ext cx="684098" cy="690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直線接點 38"/>
            <p:cNvCxnSpPr/>
            <p:nvPr/>
          </p:nvCxnSpPr>
          <p:spPr>
            <a:xfrm flipH="1">
              <a:off x="5231785" y="2499742"/>
              <a:ext cx="6942" cy="1152128"/>
            </a:xfrm>
            <a:prstGeom prst="line">
              <a:avLst/>
            </a:prstGeom>
            <a:ln w="19050">
              <a:solidFill>
                <a:srgbClr val="FFC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/>
            <p:cNvCxnSpPr/>
            <p:nvPr/>
          </p:nvCxnSpPr>
          <p:spPr>
            <a:xfrm flipH="1">
              <a:off x="5622167" y="2087293"/>
              <a:ext cx="43812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/>
            <p:nvPr/>
          </p:nvCxnSpPr>
          <p:spPr>
            <a:xfrm flipH="1">
              <a:off x="5622167" y="2320665"/>
              <a:ext cx="43812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6051040" y="1563638"/>
              <a:ext cx="0" cy="52218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>
              <a:off x="6051040" y="2312290"/>
              <a:ext cx="0" cy="52218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>
              <a:off x="6043896" y="1572233"/>
              <a:ext cx="306274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>
              <a:off x="6041515" y="2830407"/>
              <a:ext cx="306274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字方塊 45"/>
            <p:cNvSpPr txBox="1"/>
            <p:nvPr/>
          </p:nvSpPr>
          <p:spPr>
            <a:xfrm>
              <a:off x="3068881" y="2640153"/>
              <a:ext cx="53554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800" dirty="0" smtClean="0">
                  <a:solidFill>
                    <a:srgbClr val="FF0000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SDI</a:t>
              </a:r>
              <a:endParaRPr lang="zh-TW" altLang="en-US" sz="8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3937247" y="2813174"/>
              <a:ext cx="86409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800" dirty="0" smtClean="0">
                  <a:solidFill>
                    <a:srgbClr val="FF0000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Optical Fiber</a:t>
              </a:r>
              <a:endParaRPr lang="zh-TW" altLang="en-US" sz="8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3956458" y="1398414"/>
              <a:ext cx="86409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800" dirty="0" smtClean="0">
                  <a:solidFill>
                    <a:srgbClr val="FF0000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Optical Fiber</a:t>
              </a:r>
              <a:endParaRPr lang="zh-TW" altLang="en-US" sz="8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4977270" y="2992705"/>
              <a:ext cx="86409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800" dirty="0" smtClean="0">
                  <a:solidFill>
                    <a:srgbClr val="FFC000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Audio</a:t>
              </a:r>
              <a:endParaRPr lang="zh-TW" altLang="en-US" sz="800" dirty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2243371" y="1876276"/>
              <a:ext cx="5355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800" dirty="0" smtClean="0">
                  <a:solidFill>
                    <a:schemeClr val="bg1">
                      <a:lumMod val="50000"/>
                    </a:schemeClr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RS232</a:t>
              </a:r>
              <a:endParaRPr lang="zh-TW" altLang="en-US" sz="800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2240966" y="3232740"/>
              <a:ext cx="5355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800" dirty="0" smtClean="0">
                  <a:solidFill>
                    <a:schemeClr val="bg1">
                      <a:lumMod val="50000"/>
                    </a:schemeClr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RS232</a:t>
              </a:r>
              <a:endParaRPr lang="zh-TW" altLang="en-US" sz="800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5574803" y="1908026"/>
              <a:ext cx="53554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800" dirty="0" smtClean="0">
                  <a:solidFill>
                    <a:srgbClr val="FF0000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HDMI</a:t>
              </a:r>
              <a:endParaRPr lang="zh-TW" altLang="en-US" sz="8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5575243" y="2293764"/>
              <a:ext cx="53554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800" dirty="0" smtClean="0">
                  <a:solidFill>
                    <a:srgbClr val="FF0000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SDI</a:t>
              </a:r>
              <a:endParaRPr lang="zh-TW" altLang="en-US" sz="8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3119040" y="3724768"/>
              <a:ext cx="1682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" b="1" dirty="0" smtClean="0">
                  <a:solidFill>
                    <a:schemeClr val="tx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Lumens Camera Controller</a:t>
              </a:r>
            </a:p>
            <a:p>
              <a:r>
                <a:rPr lang="en-US" altLang="zh-TW" sz="800" dirty="0" smtClean="0">
                  <a:solidFill>
                    <a:schemeClr val="tx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KB20</a:t>
              </a:r>
              <a:endParaRPr lang="zh-TW" altLang="en-US" sz="8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4898229" y="4101636"/>
              <a:ext cx="7320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" dirty="0" smtClean="0">
                  <a:solidFill>
                    <a:schemeClr val="tx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Audio Mixer</a:t>
              </a:r>
              <a:endParaRPr lang="zh-TW" altLang="en-US" sz="8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4716016" y="1692582"/>
              <a:ext cx="11947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" dirty="0" smtClean="0">
                  <a:solidFill>
                    <a:schemeClr val="tx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Production Switcher</a:t>
              </a:r>
              <a:endParaRPr lang="zh-TW" altLang="en-US" sz="8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6211288" y="1742142"/>
              <a:ext cx="8347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800" dirty="0" smtClean="0">
                  <a:solidFill>
                    <a:schemeClr val="tx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Multi-view</a:t>
              </a:r>
              <a:endParaRPr lang="zh-TW" altLang="en-US" sz="8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6210931" y="3056756"/>
              <a:ext cx="8347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800" dirty="0" smtClean="0">
                  <a:solidFill>
                    <a:schemeClr val="tx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Display</a:t>
              </a:r>
              <a:endParaRPr lang="zh-TW" altLang="en-US" sz="8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  <p:pic>
        <p:nvPicPr>
          <p:cNvPr id="59" name="Picture 2" descr="C:\Users\Isaac.Chen\Desktop\Sucessful story\Sucessful story\24.Gyeonggi Church_A60S\K CHURCH1 LARG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97" y="1833069"/>
            <a:ext cx="1890703" cy="87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Isaac.Chen\Desktop\Sucessful story\Sucessful story\24.Gyeonggi Church_A60S\K CHURCH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97" y="2770639"/>
            <a:ext cx="1890703" cy="104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C:\Users\Isaac.Chen\Desktop\Sucessful story\Sucessful story\24.Gyeonggi Church_A60S\K CHURCH3 LARG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84" y="3878546"/>
            <a:ext cx="1892016" cy="100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mens Internal template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umens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158</Words>
  <Application>Microsoft Office PowerPoint</Application>
  <PresentationFormat>如螢幕大小 (16:9)</PresentationFormat>
  <Paragraphs>34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Arial Unicode MS</vt:lpstr>
      <vt:lpstr>Noto Sans Arabic Cond ExtLt</vt:lpstr>
      <vt:lpstr>Noto Sans Sinhala ExtCond Thin</vt:lpstr>
      <vt:lpstr>微軟正黑體</vt:lpstr>
      <vt:lpstr>新細明體</vt:lpstr>
      <vt:lpstr>Arial</vt:lpstr>
      <vt:lpstr>Calibri</vt:lpstr>
      <vt:lpstr>Lumens Internal template A</vt:lpstr>
      <vt:lpstr>PowerPoint 簡報</vt:lpstr>
      <vt:lpstr>PowerPoint 簡報</vt:lpstr>
      <vt:lpstr>PowerPoint 簡報</vt:lpstr>
    </vt:vector>
  </TitlesOfParts>
  <Company>Pegatron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test</dc:creator>
  <cp:lastModifiedBy>Ting.Chang( 張丁方)</cp:lastModifiedBy>
  <cp:revision>111</cp:revision>
  <dcterms:created xsi:type="dcterms:W3CDTF">2020-04-16T03:38:41Z</dcterms:created>
  <dcterms:modified xsi:type="dcterms:W3CDTF">2022-11-18T09:43:52Z</dcterms:modified>
</cp:coreProperties>
</file>